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Helvetica Neue"/>
      <p:regular r:id="rId19"/>
      <p:bold r:id="rId20"/>
      <p:italic r:id="rId21"/>
      <p:boldItalic r:id="rId22"/>
    </p:embeddedFont>
    <p:embeddedFont>
      <p:font typeface="Helvetica Neue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i7B1PUvRLl9PQc8CLWq+ggphxP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22" Type="http://schemas.openxmlformats.org/officeDocument/2006/relationships/font" Target="fonts/HelveticaNeue-boldItalic.fntdata"/><Relationship Id="rId21" Type="http://schemas.openxmlformats.org/officeDocument/2006/relationships/font" Target="fonts/HelveticaNeue-italic.fntdata"/><Relationship Id="rId24" Type="http://schemas.openxmlformats.org/officeDocument/2006/relationships/font" Target="fonts/HelveticaNeueLight-bold.fntdata"/><Relationship Id="rId23" Type="http://schemas.openxmlformats.org/officeDocument/2006/relationships/font" Target="fonts/HelveticaNeue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Light-boldItalic.fntdata"/><Relationship Id="rId25" Type="http://schemas.openxmlformats.org/officeDocument/2006/relationships/font" Target="fonts/HelveticaNeueLight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HelveticaNeue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130eb2095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130eb2095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2130eb20955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bg>
      <p:bgPr>
        <a:solidFill>
          <a:schemeClr val="accen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25"/>
          <p:cNvSpPr/>
          <p:nvPr>
            <p:ph idx="2" type="chart"/>
          </p:nvPr>
        </p:nvSpPr>
        <p:spPr>
          <a:xfrm>
            <a:off x="838200" y="2111608"/>
            <a:ext cx="10515600" cy="3744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7"/>
          <p:cNvSpPr txBox="1"/>
          <p:nvPr>
            <p:ph type="title"/>
          </p:nvPr>
        </p:nvSpPr>
        <p:spPr>
          <a:xfrm>
            <a:off x="4657724" y="2809875"/>
            <a:ext cx="6696075" cy="190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7"/>
          <p:cNvSpPr txBox="1"/>
          <p:nvPr>
            <p:ph idx="1" type="subTitle"/>
          </p:nvPr>
        </p:nvSpPr>
        <p:spPr>
          <a:xfrm>
            <a:off x="4657725" y="5028803"/>
            <a:ext cx="6696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>
                <a:solidFill>
                  <a:srgbClr val="75707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9" name="Google Shape;109;p27"/>
          <p:cNvSpPr txBox="1"/>
          <p:nvPr>
            <p:ph idx="10" type="dt"/>
          </p:nvPr>
        </p:nvSpPr>
        <p:spPr>
          <a:xfrm>
            <a:off x="4676774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1" type="ftr"/>
          </p:nvPr>
        </p:nvSpPr>
        <p:spPr>
          <a:xfrm>
            <a:off x="6743699" y="6356350"/>
            <a:ext cx="2543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9658350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2" name="Google Shape;112;p27"/>
          <p:cNvCxnSpPr/>
          <p:nvPr/>
        </p:nvCxnSpPr>
        <p:spPr>
          <a:xfrm flipH="1" rot="10800000">
            <a:off x="2209800" y="0"/>
            <a:ext cx="2438400" cy="685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8 People">
  <p:cSld name="Team Slide 8 People"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28"/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15" name="Google Shape;115;p2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473953"/>
              <a:ext cx="2057400" cy="164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28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8"/>
          <p:cNvSpPr/>
          <p:nvPr>
            <p:ph idx="2" type="pic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9" name="Google Shape;119;p28"/>
          <p:cNvSpPr txBox="1"/>
          <p:nvPr>
            <p:ph idx="1" type="body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1500168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1" name="Google Shape;121;p28"/>
          <p:cNvSpPr/>
          <p:nvPr>
            <p:ph idx="4" type="pic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2" name="Google Shape;122;p28"/>
          <p:cNvSpPr txBox="1"/>
          <p:nvPr>
            <p:ph idx="5" type="body"/>
          </p:nvPr>
        </p:nvSpPr>
        <p:spPr>
          <a:xfrm>
            <a:off x="3849262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28"/>
          <p:cNvSpPr txBox="1"/>
          <p:nvPr>
            <p:ph idx="6" type="body"/>
          </p:nvPr>
        </p:nvSpPr>
        <p:spPr>
          <a:xfrm>
            <a:off x="3849262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p28"/>
          <p:cNvSpPr/>
          <p:nvPr>
            <p:ph idx="7" type="pic"/>
          </p:nvPr>
        </p:nvSpPr>
        <p:spPr>
          <a:xfrm>
            <a:off x="665558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5" name="Google Shape;125;p28"/>
          <p:cNvSpPr txBox="1"/>
          <p:nvPr>
            <p:ph idx="8" type="body"/>
          </p:nvPr>
        </p:nvSpPr>
        <p:spPr>
          <a:xfrm>
            <a:off x="6198355" y="3654378"/>
            <a:ext cx="2105135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6" name="Google Shape;126;p28"/>
          <p:cNvSpPr txBox="1"/>
          <p:nvPr>
            <p:ph idx="9" type="body"/>
          </p:nvPr>
        </p:nvSpPr>
        <p:spPr>
          <a:xfrm>
            <a:off x="6095999" y="3809747"/>
            <a:ext cx="229985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7" name="Google Shape;127;p28"/>
          <p:cNvSpPr/>
          <p:nvPr>
            <p:ph idx="13" type="pic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8" name="Google Shape;128;p28"/>
          <p:cNvSpPr txBox="1"/>
          <p:nvPr>
            <p:ph idx="14" type="body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9" name="Google Shape;129;p28"/>
          <p:cNvSpPr txBox="1"/>
          <p:nvPr>
            <p:ph idx="15" type="body"/>
          </p:nvPr>
        </p:nvSpPr>
        <p:spPr>
          <a:xfrm>
            <a:off x="8744480" y="3809747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0" name="Google Shape;130;p28"/>
          <p:cNvSpPr/>
          <p:nvPr>
            <p:ph idx="16" type="pic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1" name="Google Shape;131;p28"/>
          <p:cNvSpPr txBox="1"/>
          <p:nvPr>
            <p:ph idx="17" type="body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p28"/>
          <p:cNvSpPr txBox="1"/>
          <p:nvPr>
            <p:ph idx="18" type="body"/>
          </p:nvPr>
        </p:nvSpPr>
        <p:spPr>
          <a:xfrm>
            <a:off x="1500168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3" name="Google Shape;133;p28"/>
          <p:cNvSpPr/>
          <p:nvPr>
            <p:ph idx="19" type="pic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4" name="Google Shape;134;p28"/>
          <p:cNvSpPr txBox="1"/>
          <p:nvPr>
            <p:ph idx="20" type="body"/>
          </p:nvPr>
        </p:nvSpPr>
        <p:spPr>
          <a:xfrm>
            <a:off x="3849262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p28"/>
          <p:cNvSpPr txBox="1"/>
          <p:nvPr>
            <p:ph idx="21" type="body"/>
          </p:nvPr>
        </p:nvSpPr>
        <p:spPr>
          <a:xfrm>
            <a:off x="3849262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28"/>
          <p:cNvSpPr/>
          <p:nvPr>
            <p:ph idx="22" type="pic"/>
          </p:nvPr>
        </p:nvSpPr>
        <p:spPr>
          <a:xfrm>
            <a:off x="665558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7" name="Google Shape;137;p28"/>
          <p:cNvSpPr txBox="1"/>
          <p:nvPr>
            <p:ph idx="23" type="body"/>
          </p:nvPr>
        </p:nvSpPr>
        <p:spPr>
          <a:xfrm>
            <a:off x="633992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28"/>
          <p:cNvSpPr txBox="1"/>
          <p:nvPr>
            <p:ph idx="24" type="body"/>
          </p:nvPr>
        </p:nvSpPr>
        <p:spPr>
          <a:xfrm>
            <a:off x="6339926" y="5668583"/>
            <a:ext cx="1813474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9" name="Google Shape;139;p28"/>
          <p:cNvSpPr/>
          <p:nvPr>
            <p:ph idx="25" type="pic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0" name="Google Shape;140;p28"/>
          <p:cNvSpPr txBox="1"/>
          <p:nvPr>
            <p:ph idx="26" type="body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1" name="Google Shape;141;p28"/>
          <p:cNvSpPr txBox="1"/>
          <p:nvPr>
            <p:ph idx="27" type="body"/>
          </p:nvPr>
        </p:nvSpPr>
        <p:spPr>
          <a:xfrm>
            <a:off x="8744480" y="5668583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2" name="Google Shape;14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/>
          <p:nvPr/>
        </p:nvSpPr>
        <p:spPr>
          <a:xfrm>
            <a:off x="2113884" y="0"/>
            <a:ext cx="10078116" cy="6858000"/>
          </a:xfrm>
          <a:custGeom>
            <a:rect b="b" l="l" r="r" t="t"/>
            <a:pathLst>
              <a:path extrusionOk="0" h="6858000" w="10078116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9"/>
          <p:cNvSpPr txBox="1"/>
          <p:nvPr>
            <p:ph type="title"/>
          </p:nvPr>
        </p:nvSpPr>
        <p:spPr>
          <a:xfrm>
            <a:off x="838200" y="5509419"/>
            <a:ext cx="4082142" cy="58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idx="1" type="body"/>
          </p:nvPr>
        </p:nvSpPr>
        <p:spPr>
          <a:xfrm>
            <a:off x="166074" y="1507772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29"/>
          <p:cNvSpPr txBox="1"/>
          <p:nvPr>
            <p:ph idx="2" type="body"/>
          </p:nvPr>
        </p:nvSpPr>
        <p:spPr>
          <a:xfrm>
            <a:off x="732131" y="2584097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idx="3" type="body"/>
          </p:nvPr>
        </p:nvSpPr>
        <p:spPr>
          <a:xfrm>
            <a:off x="1338556" y="3660422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4" type="body"/>
          </p:nvPr>
        </p:nvSpPr>
        <p:spPr>
          <a:xfrm>
            <a:off x="1922756" y="473674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5" type="body"/>
          </p:nvPr>
        </p:nvSpPr>
        <p:spPr>
          <a:xfrm>
            <a:off x="4401536" y="161352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6" type="body"/>
          </p:nvPr>
        </p:nvSpPr>
        <p:spPr>
          <a:xfrm>
            <a:off x="4986029" y="2682564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7" type="body"/>
          </p:nvPr>
        </p:nvSpPr>
        <p:spPr>
          <a:xfrm>
            <a:off x="5576938" y="3755394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8" type="body"/>
          </p:nvPr>
        </p:nvSpPr>
        <p:spPr>
          <a:xfrm>
            <a:off x="6175280" y="4824430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9"/>
          <p:cNvSpPr txBox="1"/>
          <p:nvPr>
            <p:ph idx="11" type="ftr"/>
          </p:nvPr>
        </p:nvSpPr>
        <p:spPr>
          <a:xfrm>
            <a:off x="6749143" y="6356350"/>
            <a:ext cx="377598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9"/>
          <p:cNvSpPr txBox="1"/>
          <p:nvPr>
            <p:ph idx="12" type="sldNum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" name="Google Shape;159;p29"/>
          <p:cNvCxnSpPr/>
          <p:nvPr/>
        </p:nvCxnSpPr>
        <p:spPr>
          <a:xfrm>
            <a:off x="4353515" y="5023933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0" name="Google Shape;160;p29"/>
          <p:cNvCxnSpPr/>
          <p:nvPr/>
        </p:nvCxnSpPr>
        <p:spPr>
          <a:xfrm>
            <a:off x="3759917" y="3948451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1" name="Google Shape;161;p29"/>
          <p:cNvCxnSpPr/>
          <p:nvPr/>
        </p:nvCxnSpPr>
        <p:spPr>
          <a:xfrm>
            <a:off x="3173453" y="2872686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2" name="Google Shape;162;p29"/>
          <p:cNvCxnSpPr/>
          <p:nvPr/>
        </p:nvCxnSpPr>
        <p:spPr>
          <a:xfrm>
            <a:off x="2586263" y="1796083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TxTwoObj">
  <p:cSld name="TWO_OBJECTS_WITH_TEXT">
    <p:bg>
      <p:bgPr>
        <a:solidFill>
          <a:schemeClr val="accen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2933700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2933700" y="2776936"/>
            <a:ext cx="39243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6" name="Google Shape;166;p30"/>
          <p:cNvSpPr txBox="1"/>
          <p:nvPr>
            <p:ph idx="2" type="body"/>
          </p:nvPr>
        </p:nvSpPr>
        <p:spPr>
          <a:xfrm>
            <a:off x="2933700" y="3834606"/>
            <a:ext cx="3924300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30"/>
          <p:cNvSpPr txBox="1"/>
          <p:nvPr>
            <p:ph idx="3" type="body"/>
          </p:nvPr>
        </p:nvSpPr>
        <p:spPr>
          <a:xfrm>
            <a:off x="7410173" y="2776936"/>
            <a:ext cx="394362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8" name="Google Shape;168;p30"/>
          <p:cNvSpPr txBox="1"/>
          <p:nvPr>
            <p:ph idx="4" type="body"/>
          </p:nvPr>
        </p:nvSpPr>
        <p:spPr>
          <a:xfrm>
            <a:off x="7410173" y="3834606"/>
            <a:ext cx="394362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25785" y="0"/>
            <a:ext cx="4368030" cy="391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/>
          <p:nvPr>
            <p:ph idx="2" type="pic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1228568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" name="Google Shape;24;p17"/>
          <p:cNvSpPr txBox="1"/>
          <p:nvPr>
            <p:ph idx="3" type="body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" name="Google Shape;25;p17"/>
          <p:cNvSpPr/>
          <p:nvPr>
            <p:ph idx="4" type="pic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" name="Google Shape;26;p17"/>
          <p:cNvSpPr txBox="1"/>
          <p:nvPr>
            <p:ph idx="5" type="body"/>
          </p:nvPr>
        </p:nvSpPr>
        <p:spPr>
          <a:xfrm>
            <a:off x="3578300" y="5084524"/>
            <a:ext cx="233081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" name="Google Shape;27;p17"/>
          <p:cNvSpPr txBox="1"/>
          <p:nvPr>
            <p:ph idx="6" type="body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" name="Google Shape;28;p17"/>
          <p:cNvSpPr/>
          <p:nvPr>
            <p:ph idx="7" type="pic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9" name="Google Shape;29;p17"/>
          <p:cNvSpPr txBox="1"/>
          <p:nvPr>
            <p:ph idx="8" type="body"/>
          </p:nvPr>
        </p:nvSpPr>
        <p:spPr>
          <a:xfrm>
            <a:off x="6068964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" name="Google Shape;30;p17"/>
          <p:cNvSpPr txBox="1"/>
          <p:nvPr>
            <p:ph idx="9" type="body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" name="Google Shape;31;p17"/>
          <p:cNvSpPr/>
          <p:nvPr>
            <p:ph idx="13" type="pic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" name="Google Shape;32;p17"/>
          <p:cNvSpPr txBox="1"/>
          <p:nvPr>
            <p:ph idx="14" type="body"/>
          </p:nvPr>
        </p:nvSpPr>
        <p:spPr>
          <a:xfrm>
            <a:off x="8488845" y="5084524"/>
            <a:ext cx="231770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" name="Google Shape;33;p17"/>
          <p:cNvSpPr txBox="1"/>
          <p:nvPr>
            <p:ph idx="15" type="body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7" name="Google Shape;37;p17"/>
          <p:cNvGrpSpPr/>
          <p:nvPr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38" name="Google Shape;38;p17"/>
            <p:cNvCxnSpPr/>
            <p:nvPr/>
          </p:nvCxnSpPr>
          <p:spPr>
            <a:xfrm rot="10800000">
              <a:off x="7334250" y="0"/>
              <a:ext cx="485775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17"/>
            <p:cNvCxnSpPr/>
            <p:nvPr/>
          </p:nvCxnSpPr>
          <p:spPr>
            <a:xfrm>
              <a:off x="11487150" y="0"/>
              <a:ext cx="704850" cy="17240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dk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8"/>
          <p:cNvPicPr preferRelativeResize="0"/>
          <p:nvPr/>
        </p:nvPicPr>
        <p:blipFill rotWithShape="1">
          <a:blip r:embed="rId2">
            <a:alphaModFix/>
          </a:blip>
          <a:srcRect b="23070" l="0" r="28339" t="1830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8"/>
          <p:cNvSpPr txBox="1"/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" type="body"/>
          </p:nvPr>
        </p:nvSpPr>
        <p:spPr>
          <a:xfrm>
            <a:off x="1333500" y="2924175"/>
            <a:ext cx="2895600" cy="2519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0" type="dt"/>
          </p:nvPr>
        </p:nvSpPr>
        <p:spPr>
          <a:xfrm>
            <a:off x="1333500" y="6356350"/>
            <a:ext cx="985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11" type="ftr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2" type="sldNum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 txBox="1"/>
          <p:nvPr>
            <p:ph type="title"/>
          </p:nvPr>
        </p:nvSpPr>
        <p:spPr>
          <a:xfrm>
            <a:off x="13620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" type="body"/>
          </p:nvPr>
        </p:nvSpPr>
        <p:spPr>
          <a:xfrm>
            <a:off x="1362075" y="3660774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" name="Google Shape;50;p19"/>
          <p:cNvSpPr txBox="1"/>
          <p:nvPr>
            <p:ph idx="10" type="dt"/>
          </p:nvPr>
        </p:nvSpPr>
        <p:spPr>
          <a:xfrm>
            <a:off x="838200" y="6356350"/>
            <a:ext cx="121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1" type="ftr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3" name="Google Shape;53;p19"/>
          <p:cNvGrpSpPr/>
          <p:nvPr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54" name="Google Shape;54;p19"/>
            <p:cNvCxnSpPr/>
            <p:nvPr/>
          </p:nvCxnSpPr>
          <p:spPr>
            <a:xfrm>
              <a:off x="9096375" y="1497012"/>
              <a:ext cx="30956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" name="Google Shape;55;p19"/>
            <p:cNvCxnSpPr/>
            <p:nvPr/>
          </p:nvCxnSpPr>
          <p:spPr>
            <a:xfrm flipH="1">
              <a:off x="6953250" y="-25401"/>
              <a:ext cx="3790950" cy="690245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Art">
  <p:cSld name="Smart Art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20"/>
          <p:cNvGrpSpPr/>
          <p:nvPr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58" name="Google Shape;58;p20"/>
            <p:cNvCxnSpPr/>
            <p:nvPr/>
          </p:nvCxnSpPr>
          <p:spPr>
            <a:xfrm flipH="1" rot="10800000">
              <a:off x="0" y="0"/>
              <a:ext cx="25908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" name="Google Shape;59;p20"/>
            <p:cNvCxnSpPr/>
            <p:nvPr/>
          </p:nvCxnSpPr>
          <p:spPr>
            <a:xfrm flipH="1">
              <a:off x="0" y="0"/>
              <a:ext cx="704850" cy="10279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0" name="Google Shape;6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0"/>
          <p:cNvSpPr/>
          <p:nvPr>
            <p:ph idx="2" type="dgm"/>
          </p:nvPr>
        </p:nvSpPr>
        <p:spPr>
          <a:xfrm>
            <a:off x="838200" y="2111375"/>
            <a:ext cx="10515600" cy="3744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" type="body"/>
          </p:nvPr>
        </p:nvSpPr>
        <p:spPr>
          <a:xfrm>
            <a:off x="1243104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21"/>
          <p:cNvSpPr txBox="1"/>
          <p:nvPr>
            <p:ph idx="2" type="body"/>
          </p:nvPr>
        </p:nvSpPr>
        <p:spPr>
          <a:xfrm>
            <a:off x="1243104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1"/>
          <p:cNvSpPr txBox="1"/>
          <p:nvPr>
            <p:ph idx="3" type="body"/>
          </p:nvPr>
        </p:nvSpPr>
        <p:spPr>
          <a:xfrm>
            <a:off x="4647665" y="2776936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21"/>
          <p:cNvSpPr txBox="1"/>
          <p:nvPr>
            <p:ph idx="4" type="body"/>
          </p:nvPr>
        </p:nvSpPr>
        <p:spPr>
          <a:xfrm>
            <a:off x="4647665" y="3834606"/>
            <a:ext cx="2896671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5" type="body"/>
          </p:nvPr>
        </p:nvSpPr>
        <p:spPr>
          <a:xfrm>
            <a:off x="8066421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21"/>
          <p:cNvSpPr txBox="1"/>
          <p:nvPr>
            <p:ph idx="6" type="body"/>
          </p:nvPr>
        </p:nvSpPr>
        <p:spPr>
          <a:xfrm>
            <a:off x="8066421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6" name="Google Shape;76;p21"/>
          <p:cNvGrpSpPr/>
          <p:nvPr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77" name="Google Shape;77;p21"/>
            <p:cNvCxnSpPr/>
            <p:nvPr/>
          </p:nvCxnSpPr>
          <p:spPr>
            <a:xfrm flipH="1">
              <a:off x="0" y="0"/>
              <a:ext cx="1238250" cy="31051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" name="Google Shape;78;p21"/>
            <p:cNvCxnSpPr/>
            <p:nvPr/>
          </p:nvCxnSpPr>
          <p:spPr>
            <a:xfrm flipH="1">
              <a:off x="0" y="0"/>
              <a:ext cx="2238376" cy="2476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" type="body"/>
          </p:nvPr>
        </p:nvSpPr>
        <p:spPr>
          <a:xfrm>
            <a:off x="5476875" y="3660774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82" name="Google Shape;82;p22"/>
          <p:cNvGrpSpPr/>
          <p:nvPr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83" name="Google Shape;83;p22"/>
            <p:cNvCxnSpPr/>
            <p:nvPr/>
          </p:nvCxnSpPr>
          <p:spPr>
            <a:xfrm rot="10800000">
              <a:off x="0" y="876300"/>
              <a:ext cx="4762500" cy="16287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" name="Google Shape;84;p22"/>
            <p:cNvCxnSpPr/>
            <p:nvPr/>
          </p:nvCxnSpPr>
          <p:spPr>
            <a:xfrm rot="10800000">
              <a:off x="2638425" y="0"/>
              <a:ext cx="2124076" cy="518636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5" name="Google Shape;8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" type="subTitle"/>
          </p:nvPr>
        </p:nvSpPr>
        <p:spPr>
          <a:xfrm>
            <a:off x="4267200" y="3238103"/>
            <a:ext cx="4179570" cy="1371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3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type="ctrTitle"/>
          </p:nvPr>
        </p:nvSpPr>
        <p:spPr>
          <a:xfrm>
            <a:off x="6991350" y="2148840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" type="subTitle"/>
          </p:nvPr>
        </p:nvSpPr>
        <p:spPr>
          <a:xfrm>
            <a:off x="6991350" y="3962003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98" name="Google Shape;9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hyperlink" Target="https://simpelaki.github.io/project_3/dashboard.html" TargetMode="External"/><Relationship Id="rId5" Type="http://schemas.openxmlformats.org/officeDocument/2006/relationships/hyperlink" Target="https://simpelaki.github.io/project_3/dashboard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hyperlink" Target="https://simpelaki.github.io/project_3/dashboard.html" TargetMode="External"/><Relationship Id="rId5" Type="http://schemas.openxmlformats.org/officeDocument/2006/relationships/hyperlink" Target="https://simpelaki.github.io/project_3/dashboard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impelaki.github.io/project_3/dashboard.html" TargetMode="External"/><Relationship Id="rId4" Type="http://schemas.openxmlformats.org/officeDocument/2006/relationships/hyperlink" Target="https://simpelaki.github.io/project_3/dashboard.html" TargetMode="External"/><Relationship Id="rId5" Type="http://schemas.openxmlformats.org/officeDocument/2006/relationships/hyperlink" Target="https://simpelaki.github.io/project_3/" TargetMode="External"/><Relationship Id="rId6" Type="http://schemas.openxmlformats.org/officeDocument/2006/relationships/image" Target="../media/image29.jpg"/><Relationship Id="rId7" Type="http://schemas.openxmlformats.org/officeDocument/2006/relationships/image" Target="../media/image3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kaggle.com/datasets/cityapiio/world-cities-air-quality-and-water-polution" TargetMode="External"/><Relationship Id="rId4" Type="http://schemas.openxmlformats.org/officeDocument/2006/relationships/hyperlink" Target="https://www.kaggle.com/datasets/prasertk/the-best-cities-for-a-workation?resource=download" TargetMode="External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32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hyperlink" Target="https://simpelaki.github.io/project_3/dashboard.html" TargetMode="External"/><Relationship Id="rId6" Type="http://schemas.openxmlformats.org/officeDocument/2006/relationships/hyperlink" Target="https://simpelaki.github.io/project_3/dashboard.html" TargetMode="External"/><Relationship Id="rId7" Type="http://schemas.openxmlformats.org/officeDocument/2006/relationships/image" Target="../media/image14.png"/><Relationship Id="rId8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5" Type="http://schemas.openxmlformats.org/officeDocument/2006/relationships/hyperlink" Target="https://simpelaki.github.io/project_3/dashboard.html" TargetMode="External"/><Relationship Id="rId6" Type="http://schemas.openxmlformats.org/officeDocument/2006/relationships/hyperlink" Target="https://simpelaki.github.io/project_3/dashboard.html" TargetMode="External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impelaki.github.io/project_3/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16.jpg"/><Relationship Id="rId6" Type="http://schemas.openxmlformats.org/officeDocument/2006/relationships/hyperlink" Target="https://simpelaki.github.io/project_3/dashboard.html" TargetMode="External"/><Relationship Id="rId7" Type="http://schemas.openxmlformats.org/officeDocument/2006/relationships/hyperlink" Target="https://simpelaki.github.io/project_3/dashboard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hyperlink" Target="https://simpelaki.github.io/project_3/dashboard.html" TargetMode="External"/><Relationship Id="rId5" Type="http://schemas.openxmlformats.org/officeDocument/2006/relationships/hyperlink" Target="https://simpelaki.github.io/project_3/dashboard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hyperlink" Target="https://simpelaki.github.io/project_3/dashboard.html" TargetMode="External"/><Relationship Id="rId5" Type="http://schemas.openxmlformats.org/officeDocument/2006/relationships/hyperlink" Target="https://simpelaki.github.io/project_3/dashboard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hyperlink" Target="https://simpelaki.github.io/project_3/dashboard.html" TargetMode="External"/><Relationship Id="rId5" Type="http://schemas.openxmlformats.org/officeDocument/2006/relationships/hyperlink" Target="https://simpelaki.github.io/project_3/dashboar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8" name="Google Shape;17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14"/>
          <p:cNvSpPr/>
          <p:nvPr/>
        </p:nvSpPr>
        <p:spPr>
          <a:xfrm>
            <a:off x="9853760" y="548555"/>
            <a:ext cx="1838227" cy="1237125"/>
          </a:xfrm>
          <a:prstGeom prst="cloudCallout">
            <a:avLst>
              <a:gd fmla="val -27500" name="adj1"/>
              <a:gd fmla="val 130317" name="adj2"/>
            </a:avLst>
          </a:prstGeom>
          <a:solidFill>
            <a:schemeClr val="accent1"/>
          </a:solidFill>
          <a:ln cap="flat" cmpd="sng" w="25400">
            <a:solidFill>
              <a:srgbClr val="AAA7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14"/>
          <p:cNvPicPr preferRelativeResize="0"/>
          <p:nvPr/>
        </p:nvPicPr>
        <p:blipFill rotWithShape="1">
          <a:blip r:embed="rId3">
            <a:alphaModFix/>
          </a:blip>
          <a:srcRect b="0" l="0" r="589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4"/>
          <p:cNvSpPr txBox="1"/>
          <p:nvPr/>
        </p:nvSpPr>
        <p:spPr>
          <a:xfrm>
            <a:off x="6581427" y="3950119"/>
            <a:ext cx="5826987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BEST CITIES FOR WORKATION </a:t>
            </a:r>
            <a:endParaRPr/>
          </a:p>
        </p:txBody>
      </p:sp>
      <p:sp>
        <p:nvSpPr>
          <p:cNvPr id="182" name="Google Shape;182;p14"/>
          <p:cNvSpPr txBox="1"/>
          <p:nvPr/>
        </p:nvSpPr>
        <p:spPr>
          <a:xfrm>
            <a:off x="7511315" y="5072321"/>
            <a:ext cx="4941770" cy="787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3 | Group 8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	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April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"/>
          <p:cNvSpPr txBox="1"/>
          <p:nvPr>
            <p:ph type="title"/>
          </p:nvPr>
        </p:nvSpPr>
        <p:spPr>
          <a:xfrm>
            <a:off x="1323807" y="-1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/>
              <a:t>TOP 10 CITIES FOR WORKATION</a:t>
            </a:r>
            <a:endParaRPr/>
          </a:p>
        </p:txBody>
      </p:sp>
      <p:sp>
        <p:nvSpPr>
          <p:cNvPr id="281" name="Google Shape;28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2023</a:t>
            </a:r>
            <a:endParaRPr/>
          </a:p>
        </p:txBody>
      </p:sp>
      <p:pic>
        <p:nvPicPr>
          <p:cNvPr id="282" name="Google Shape;282;p7"/>
          <p:cNvPicPr preferRelativeResize="0"/>
          <p:nvPr>
            <p:ph idx="2" type="dgm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575" y="1064225"/>
            <a:ext cx="10268100" cy="53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7">
            <a:hlinkClick r:id="rId4"/>
          </p:cNvPr>
          <p:cNvSpPr txBox="1"/>
          <p:nvPr/>
        </p:nvSpPr>
        <p:spPr>
          <a:xfrm>
            <a:off x="9336196" y="6475186"/>
            <a:ext cx="321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Best Cities for Workation (simpelaki.github.io)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"/>
          <p:cNvSpPr txBox="1"/>
          <p:nvPr>
            <p:ph type="title"/>
          </p:nvPr>
        </p:nvSpPr>
        <p:spPr>
          <a:xfrm>
            <a:off x="968675" y="133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/>
              <a:t>BOTTOM 10 CITIES FOR WORKATION </a:t>
            </a:r>
            <a:endParaRPr/>
          </a:p>
        </p:txBody>
      </p:sp>
      <p:sp>
        <p:nvSpPr>
          <p:cNvPr id="289" name="Google Shape;289;p8"/>
          <p:cNvSpPr/>
          <p:nvPr>
            <p:ph idx="2" type="dgm"/>
          </p:nvPr>
        </p:nvSpPr>
        <p:spPr>
          <a:xfrm>
            <a:off x="838200" y="2111375"/>
            <a:ext cx="10515600" cy="3744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2023</a:t>
            </a:r>
            <a:endParaRPr/>
          </a:p>
        </p:txBody>
      </p:sp>
      <p:pic>
        <p:nvPicPr>
          <p:cNvPr id="291" name="Google Shape;2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339701"/>
            <a:ext cx="10705849" cy="50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8">
            <a:hlinkClick r:id="rId4"/>
          </p:cNvPr>
          <p:cNvSpPr txBox="1"/>
          <p:nvPr/>
        </p:nvSpPr>
        <p:spPr>
          <a:xfrm>
            <a:off x="9279435" y="6504812"/>
            <a:ext cx="321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Best Cities for Workation (simpelaki.github.io)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"/>
          <p:cNvSpPr txBox="1"/>
          <p:nvPr>
            <p:ph type="title"/>
          </p:nvPr>
        </p:nvSpPr>
        <p:spPr>
          <a:xfrm>
            <a:off x="104250" y="-478725"/>
            <a:ext cx="42111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900"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Google Shape;298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2023</a:t>
            </a:r>
            <a:endParaRPr/>
          </a:p>
        </p:txBody>
      </p:sp>
      <p:sp>
        <p:nvSpPr>
          <p:cNvPr id="299" name="Google Shape;299;p12">
            <a:hlinkClick r:id="rId3"/>
          </p:cNvPr>
          <p:cNvSpPr txBox="1"/>
          <p:nvPr/>
        </p:nvSpPr>
        <p:spPr>
          <a:xfrm>
            <a:off x="9362353" y="6538900"/>
            <a:ext cx="321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Best Cities for Workation (simpelaki.github.io)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2"/>
          <p:cNvSpPr txBox="1"/>
          <p:nvPr/>
        </p:nvSpPr>
        <p:spPr>
          <a:xfrm>
            <a:off x="9589453" y="5681385"/>
            <a:ext cx="298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Website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2"/>
          <p:cNvSpPr txBox="1"/>
          <p:nvPr/>
        </p:nvSpPr>
        <p:spPr>
          <a:xfrm>
            <a:off x="5785250" y="406825"/>
            <a:ext cx="6434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“Workation” is most suitable where there is a positive correlation between “Low Expenditures” and “Higher Temperatures” within a destination.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2"/>
          <p:cNvSpPr txBox="1"/>
          <p:nvPr/>
        </p:nvSpPr>
        <p:spPr>
          <a:xfrm>
            <a:off x="124925" y="1440050"/>
            <a:ext cx="511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Least ranked destinations showed a positive correlation between “High Expenditures” and “Lower Temperatures” within a destination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3" name="Google Shape;30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250" y="1440050"/>
            <a:ext cx="6169126" cy="346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925" y="2310125"/>
            <a:ext cx="5523253" cy="369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"/>
          <p:cNvSpPr txBox="1"/>
          <p:nvPr>
            <p:ph idx="1" type="body"/>
          </p:nvPr>
        </p:nvSpPr>
        <p:spPr>
          <a:xfrm>
            <a:off x="81750" y="455275"/>
            <a:ext cx="7978168" cy="6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en-US" sz="2400" u="sng">
                <a:solidFill>
                  <a:srgbClr val="1F2328"/>
                </a:solidFill>
                <a:latin typeface="Calibri"/>
                <a:ea typeface="Calibri"/>
                <a:cs typeface="Calibri"/>
                <a:sym typeface="Calibri"/>
              </a:rPr>
              <a:t>Improvements </a:t>
            </a:r>
            <a:endParaRPr b="1" sz="2400" u="sng">
              <a:solidFill>
                <a:srgbClr val="1F23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400" u="sng">
              <a:solidFill>
                <a:srgbClr val="1F23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1C1D"/>
              </a:buClr>
              <a:buSzPts val="1500"/>
              <a:buChar char="●"/>
            </a:pPr>
            <a:r>
              <a:rPr lang="en-US" sz="15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Most of the</a:t>
            </a:r>
            <a:r>
              <a:rPr lang="en-US" sz="1500">
                <a:solidFill>
                  <a:srgbClr val="1D1C1D"/>
                </a:solidFill>
                <a:highlight>
                  <a:srgbClr val="F8F8F8"/>
                </a:highlight>
              </a:rPr>
              <a:t> top </a:t>
            </a:r>
            <a:r>
              <a:rPr lang="en-US" sz="15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cities are coastal cities where there are high levels of pollution.</a:t>
            </a:r>
            <a:r>
              <a:rPr lang="en-US" sz="1500">
                <a:solidFill>
                  <a:srgbClr val="1D1C1D"/>
                </a:solidFill>
                <a:highlight>
                  <a:srgbClr val="F8F8F8"/>
                </a:highlight>
              </a:rPr>
              <a:t> This wasn’t factored into the ranking criteria. </a:t>
            </a:r>
            <a:endParaRPr sz="15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D1C1D"/>
              </a:buClr>
              <a:buSzPts val="1500"/>
              <a:buChar char="●"/>
            </a:pPr>
            <a:r>
              <a:rPr lang="en-US" sz="1500">
                <a:solidFill>
                  <a:srgbClr val="1D1C1D"/>
                </a:solidFill>
                <a:highlight>
                  <a:srgbClr val="FFFFFF"/>
                </a:highlight>
              </a:rPr>
              <a:t>You can infer from the </a:t>
            </a:r>
            <a:r>
              <a:rPr lang="en-US" sz="1500">
                <a:solidFill>
                  <a:srgbClr val="1D1C1D"/>
                </a:solidFill>
                <a:highlight>
                  <a:srgbClr val="FFFFFF"/>
                </a:highlight>
              </a:rPr>
              <a:t>analysis</a:t>
            </a:r>
            <a:r>
              <a:rPr lang="en-US" sz="1500">
                <a:solidFill>
                  <a:srgbClr val="1D1C1D"/>
                </a:solidFill>
                <a:highlight>
                  <a:srgbClr val="FFFFFF"/>
                </a:highlight>
              </a:rPr>
              <a:t> </a:t>
            </a:r>
            <a:r>
              <a:rPr lang="en-US" sz="1500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the amenities in the top 10 cities are significantly different than the bottom 10 cities. There isn</a:t>
            </a:r>
            <a:r>
              <a:rPr lang="en-US" sz="1500">
                <a:solidFill>
                  <a:srgbClr val="1D1C1D"/>
                </a:solidFill>
                <a:highlight>
                  <a:srgbClr val="FFFFFF"/>
                </a:highlight>
              </a:rPr>
              <a:t>’</a:t>
            </a:r>
            <a:r>
              <a:rPr lang="en-US" sz="1500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500">
                <a:solidFill>
                  <a:srgbClr val="1D1C1D"/>
                </a:solidFill>
                <a:highlight>
                  <a:srgbClr val="FFFFFF"/>
                </a:highlight>
              </a:rPr>
              <a:t> any metric to show the  variability of </a:t>
            </a:r>
            <a:r>
              <a:rPr lang="en-US" sz="1500">
                <a:solidFill>
                  <a:srgbClr val="1D1C1D"/>
                </a:solidFill>
                <a:highlight>
                  <a:srgbClr val="FFFFFF"/>
                </a:highlight>
              </a:rPr>
              <a:t>amenities for each city. </a:t>
            </a:r>
            <a:r>
              <a:rPr lang="en-US" sz="1500">
                <a:solidFill>
                  <a:srgbClr val="1D1C1D"/>
                </a:solidFill>
                <a:highlight>
                  <a:srgbClr val="FFFFFF"/>
                </a:highlight>
              </a:rPr>
              <a:t> </a:t>
            </a:r>
            <a:endParaRPr sz="1500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US" sz="1500"/>
              <a:t>For further steps we can do statistical analysis to </a:t>
            </a:r>
            <a:r>
              <a:rPr lang="en-US" sz="1500"/>
              <a:t>strengthen</a:t>
            </a:r>
            <a:r>
              <a:rPr lang="en-US" sz="1500"/>
              <a:t> our findings and look for more correlations in the data set.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13"/>
          <p:cNvSpPr txBox="1"/>
          <p:nvPr>
            <p:ph idx="10" type="dt"/>
          </p:nvPr>
        </p:nvSpPr>
        <p:spPr>
          <a:xfrm>
            <a:off x="838200" y="6356350"/>
            <a:ext cx="121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130eb20955_0_6"/>
          <p:cNvSpPr txBox="1"/>
          <p:nvPr>
            <p:ph type="title"/>
          </p:nvPr>
        </p:nvSpPr>
        <p:spPr>
          <a:xfrm>
            <a:off x="1362075" y="1671639"/>
            <a:ext cx="51117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17" name="Google Shape;317;g2130eb20955_0_6"/>
          <p:cNvSpPr txBox="1"/>
          <p:nvPr>
            <p:ph idx="4294967295" type="subTitle"/>
          </p:nvPr>
        </p:nvSpPr>
        <p:spPr>
          <a:xfrm>
            <a:off x="319950" y="5226898"/>
            <a:ext cx="53829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References: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AutoNum type="arabicPeriod"/>
            </a:pPr>
            <a:r>
              <a:rPr b="0" i="0" lang="en-U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https://www.kaggle.com/datasets/cityapiio/world-cities-air-quality-and-water-polution</a:t>
            </a:r>
            <a:endParaRPr b="0" i="0" sz="9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AutoNum type="arabicPeriod"/>
            </a:pPr>
            <a:r>
              <a:rPr b="0" i="0" lang="en-U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https://www.kaggle.com/datasets/prasertk/the-best-cities-for-a-workation?resource=download</a:t>
            </a:r>
            <a:endParaRPr b="1" i="0" sz="9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g2130eb20955_0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650" y="611725"/>
            <a:ext cx="7620650" cy="38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"/>
          <p:cNvSpPr txBox="1"/>
          <p:nvPr>
            <p:ph type="title"/>
          </p:nvPr>
        </p:nvSpPr>
        <p:spPr>
          <a:xfrm>
            <a:off x="1627704" y="824586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/>
              <a:t>MEET OUR TEAM </a:t>
            </a:r>
            <a:endParaRPr/>
          </a:p>
        </p:txBody>
      </p:sp>
      <p:sp>
        <p:nvSpPr>
          <p:cNvPr id="188" name="Google Shape;188;p2"/>
          <p:cNvSpPr txBox="1"/>
          <p:nvPr>
            <p:ph idx="1" type="body"/>
          </p:nvPr>
        </p:nvSpPr>
        <p:spPr>
          <a:xfrm>
            <a:off x="108605" y="5007400"/>
            <a:ext cx="210119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ALEXANDER ARAYA</a:t>
            </a:r>
            <a:endParaRPr/>
          </a:p>
        </p:txBody>
      </p:sp>
      <p:sp>
        <p:nvSpPr>
          <p:cNvPr id="189" name="Google Shape;189;p2"/>
          <p:cNvSpPr txBox="1"/>
          <p:nvPr>
            <p:ph idx="5" type="body"/>
          </p:nvPr>
        </p:nvSpPr>
        <p:spPr>
          <a:xfrm>
            <a:off x="2608213" y="5007399"/>
            <a:ext cx="210119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CHANDRANI GHOSH</a:t>
            </a:r>
            <a:endParaRPr/>
          </a:p>
        </p:txBody>
      </p:sp>
      <p:pic>
        <p:nvPicPr>
          <p:cNvPr id="190" name="Google Shape;190;p2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4215" l="0" r="0" t="4217"/>
          <a:stretch/>
        </p:blipFill>
        <p:spPr>
          <a:xfrm>
            <a:off x="5247865" y="2636181"/>
            <a:ext cx="1846263" cy="206585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91" name="Google Shape;191;p2"/>
          <p:cNvSpPr txBox="1"/>
          <p:nvPr>
            <p:ph idx="8" type="body"/>
          </p:nvPr>
        </p:nvSpPr>
        <p:spPr>
          <a:xfrm>
            <a:off x="5065590" y="5007397"/>
            <a:ext cx="2066108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DIANE GUZMAN</a:t>
            </a:r>
            <a:endParaRPr/>
          </a:p>
        </p:txBody>
      </p:sp>
      <p:pic>
        <p:nvPicPr>
          <p:cNvPr descr="A picture containing toy, doll&#10;&#10;Description automatically generated" id="192" name="Google Shape;192;p2"/>
          <p:cNvPicPr preferRelativeResize="0"/>
          <p:nvPr>
            <p:ph idx="13" type="pic"/>
          </p:nvPr>
        </p:nvPicPr>
        <p:blipFill rotWithShape="1">
          <a:blip r:embed="rId4">
            <a:alphaModFix/>
          </a:blip>
          <a:srcRect b="11459" l="0" r="0" t="11460"/>
          <a:stretch/>
        </p:blipFill>
        <p:spPr>
          <a:xfrm>
            <a:off x="10003626" y="2740494"/>
            <a:ext cx="2090964" cy="206763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93" name="Google Shape;193;p2"/>
          <p:cNvSpPr txBox="1"/>
          <p:nvPr>
            <p:ph idx="14" type="body"/>
          </p:nvPr>
        </p:nvSpPr>
        <p:spPr>
          <a:xfrm>
            <a:off x="9883775" y="5007396"/>
            <a:ext cx="2015758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SIMPEL OSMAN</a:t>
            </a:r>
            <a:endParaRPr/>
          </a:p>
        </p:txBody>
      </p:sp>
      <p:sp>
        <p:nvSpPr>
          <p:cNvPr id="194" name="Google Shape;19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2023</a:t>
            </a:r>
            <a:endParaRPr/>
          </a:p>
        </p:txBody>
      </p:sp>
      <p:sp>
        <p:nvSpPr>
          <p:cNvPr id="195" name="Google Shape;195;p2"/>
          <p:cNvSpPr txBox="1"/>
          <p:nvPr/>
        </p:nvSpPr>
        <p:spPr>
          <a:xfrm>
            <a:off x="7335334" y="5007397"/>
            <a:ext cx="2015758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EMILY POMPA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72102" y="2640173"/>
            <a:ext cx="1953550" cy="206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3273" y="2674070"/>
            <a:ext cx="1996434" cy="220047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"/>
          <p:cNvSpPr/>
          <p:nvPr/>
        </p:nvSpPr>
        <p:spPr>
          <a:xfrm>
            <a:off x="5806911" y="3139911"/>
            <a:ext cx="441489" cy="441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7386" y="2408098"/>
            <a:ext cx="2198431" cy="2346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"/>
          <p:cNvSpPr txBox="1"/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/>
              <a:t>AGENDA</a:t>
            </a:r>
            <a:endParaRPr b="1"/>
          </a:p>
        </p:txBody>
      </p:sp>
      <p:sp>
        <p:nvSpPr>
          <p:cNvPr id="206" name="Google Shape;206;p3"/>
          <p:cNvSpPr txBox="1"/>
          <p:nvPr>
            <p:ph idx="1" type="body"/>
          </p:nvPr>
        </p:nvSpPr>
        <p:spPr>
          <a:xfrm>
            <a:off x="245097" y="2924175"/>
            <a:ext cx="7182921" cy="3005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600"/>
              <a:t>Introduction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3200"/>
              <a:t>1</a:t>
            </a:r>
            <a:r>
              <a:rPr lang="en-US" sz="1800"/>
              <a:t>   Amenities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3200"/>
              <a:t>2  </a:t>
            </a:r>
            <a:r>
              <a:rPr lang="en-US" sz="1800"/>
              <a:t>Expenses 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3200"/>
              <a:t>3 </a:t>
            </a:r>
            <a:r>
              <a:rPr lang="en-US" sz="1800"/>
              <a:t>  Summary</a:t>
            </a:r>
            <a:endParaRPr/>
          </a:p>
        </p:txBody>
      </p:sp>
      <p:sp>
        <p:nvSpPr>
          <p:cNvPr id="207" name="Google Shape;207;p3"/>
          <p:cNvSpPr txBox="1"/>
          <p:nvPr>
            <p:ph idx="10" type="dt"/>
          </p:nvPr>
        </p:nvSpPr>
        <p:spPr>
          <a:xfrm>
            <a:off x="1333500" y="6356350"/>
            <a:ext cx="985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2023</a:t>
            </a:r>
            <a:endParaRPr/>
          </a:p>
        </p:txBody>
      </p:sp>
      <p:sp>
        <p:nvSpPr>
          <p:cNvPr id="208" name="Google Shape;208;p3"/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"/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"/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"/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"/>
          <p:cNvSpPr txBox="1"/>
          <p:nvPr>
            <p:ph idx="10" type="dt"/>
          </p:nvPr>
        </p:nvSpPr>
        <p:spPr>
          <a:xfrm>
            <a:off x="177553" y="6332021"/>
            <a:ext cx="121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2023</a:t>
            </a:r>
            <a:endParaRPr/>
          </a:p>
        </p:txBody>
      </p:sp>
      <p:sp>
        <p:nvSpPr>
          <p:cNvPr id="217" name="Google Shape;217;p5"/>
          <p:cNvSpPr txBox="1"/>
          <p:nvPr/>
        </p:nvSpPr>
        <p:spPr>
          <a:xfrm>
            <a:off x="4669727" y="237865"/>
            <a:ext cx="3343564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AMENITIES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4362022" y="3803306"/>
            <a:ext cx="317538" cy="38500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53" y="1950468"/>
            <a:ext cx="2060418" cy="147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0074" y="1583271"/>
            <a:ext cx="3641435" cy="2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5"/>
          <p:cNvSpPr/>
          <p:nvPr/>
        </p:nvSpPr>
        <p:spPr>
          <a:xfrm rot="5400000">
            <a:off x="2322680" y="2344337"/>
            <a:ext cx="282238" cy="42671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5"/>
          <p:cNvSpPr/>
          <p:nvPr/>
        </p:nvSpPr>
        <p:spPr>
          <a:xfrm rot="-5400000">
            <a:off x="6398159" y="2347543"/>
            <a:ext cx="317538" cy="38500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5">
            <a:hlinkClick r:id="rId5"/>
          </p:cNvPr>
          <p:cNvSpPr txBox="1"/>
          <p:nvPr/>
        </p:nvSpPr>
        <p:spPr>
          <a:xfrm>
            <a:off x="8706990" y="6391472"/>
            <a:ext cx="32138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Best Cities for Workation (simpelaki.github.io)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87072" y="1667107"/>
            <a:ext cx="2090939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13935" y="4424124"/>
            <a:ext cx="2213711" cy="130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"/>
          <p:cNvSpPr txBox="1"/>
          <p:nvPr>
            <p:ph idx="10" type="dt"/>
          </p:nvPr>
        </p:nvSpPr>
        <p:spPr>
          <a:xfrm>
            <a:off x="145865" y="6389230"/>
            <a:ext cx="121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2023</a:t>
            </a:r>
            <a:endParaRPr/>
          </a:p>
        </p:txBody>
      </p:sp>
      <p:pic>
        <p:nvPicPr>
          <p:cNvPr id="231" name="Google Shape;23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8384" y="981706"/>
            <a:ext cx="3641435" cy="226297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"/>
          <p:cNvSpPr txBox="1"/>
          <p:nvPr/>
        </p:nvSpPr>
        <p:spPr>
          <a:xfrm>
            <a:off x="4438039" y="52203"/>
            <a:ext cx="3343564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EXPENSES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"/>
          <p:cNvSpPr/>
          <p:nvPr/>
        </p:nvSpPr>
        <p:spPr>
          <a:xfrm>
            <a:off x="6312183" y="1965960"/>
            <a:ext cx="458152" cy="37092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"/>
          <p:cNvSpPr/>
          <p:nvPr/>
        </p:nvSpPr>
        <p:spPr>
          <a:xfrm>
            <a:off x="4275282" y="3279466"/>
            <a:ext cx="325515" cy="42148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"/>
          <p:cNvSpPr/>
          <p:nvPr/>
        </p:nvSpPr>
        <p:spPr>
          <a:xfrm rot="5400000">
            <a:off x="2099447" y="1886870"/>
            <a:ext cx="395626" cy="54980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"/>
          <p:cNvSpPr/>
          <p:nvPr/>
        </p:nvSpPr>
        <p:spPr>
          <a:xfrm rot="2731374">
            <a:off x="2265660" y="3165185"/>
            <a:ext cx="354221" cy="42272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78" y="3700950"/>
            <a:ext cx="1590266" cy="127366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">
            <a:hlinkClick r:id="rId5"/>
          </p:cNvPr>
          <p:cNvSpPr txBox="1"/>
          <p:nvPr/>
        </p:nvSpPr>
        <p:spPr>
          <a:xfrm>
            <a:off x="8520177" y="6325571"/>
            <a:ext cx="32138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Best Cities for Workation (simpelaki.github.io)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38210" y="1558465"/>
            <a:ext cx="2273722" cy="1250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93794" y="3832423"/>
            <a:ext cx="2902206" cy="1809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5237" y="1384591"/>
            <a:ext cx="1703183" cy="1554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2023</a:t>
            </a:r>
            <a:endParaRPr/>
          </a:p>
        </p:txBody>
      </p:sp>
      <p:sp>
        <p:nvSpPr>
          <p:cNvPr id="247" name="Google Shape;247;p6"/>
          <p:cNvSpPr txBox="1"/>
          <p:nvPr/>
        </p:nvSpPr>
        <p:spPr>
          <a:xfrm>
            <a:off x="162758" y="5702573"/>
            <a:ext cx="12850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website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994" y="575644"/>
            <a:ext cx="7364567" cy="442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48265" y="575649"/>
            <a:ext cx="3067869" cy="230090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 txBox="1"/>
          <p:nvPr/>
        </p:nvSpPr>
        <p:spPr>
          <a:xfrm>
            <a:off x="7902679" y="3232355"/>
            <a:ext cx="41589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Top 5 cities for work are: 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Bangkok, Thailand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 Delhi, India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Lisbon, Portugal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Barcelona, Spain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Buenos Aires, Argentina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Common factors: expenses are less, climate is high.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>
            <a:hlinkClick r:id="rId6"/>
          </p:cNvPr>
          <p:cNvSpPr txBox="1"/>
          <p:nvPr/>
        </p:nvSpPr>
        <p:spPr>
          <a:xfrm>
            <a:off x="162758" y="6008809"/>
            <a:ext cx="32138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Best Cities for Workation (simpelaki.github.io)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"/>
          <p:cNvSpPr txBox="1"/>
          <p:nvPr>
            <p:ph type="title"/>
          </p:nvPr>
        </p:nvSpPr>
        <p:spPr>
          <a:xfrm>
            <a:off x="932468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/>
              <a:t>Wi-Fi SPEED</a:t>
            </a:r>
            <a:endParaRPr b="1"/>
          </a:p>
        </p:txBody>
      </p:sp>
      <p:sp>
        <p:nvSpPr>
          <p:cNvPr id="257" name="Google Shape;25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2023</a:t>
            </a:r>
            <a:endParaRPr/>
          </a:p>
        </p:txBody>
      </p:sp>
      <p:pic>
        <p:nvPicPr>
          <p:cNvPr id="258" name="Google Shape;258;p9"/>
          <p:cNvPicPr preferRelativeResize="0"/>
          <p:nvPr>
            <p:ph idx="2" type="dgm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901" y="1178351"/>
            <a:ext cx="11491274" cy="481709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9">
            <a:hlinkClick r:id="rId4"/>
          </p:cNvPr>
          <p:cNvSpPr txBox="1"/>
          <p:nvPr/>
        </p:nvSpPr>
        <p:spPr>
          <a:xfrm>
            <a:off x="8495071" y="6449961"/>
            <a:ext cx="32138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Best Cities for Workation (simpelaki.github.io)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"/>
          <p:cNvSpPr txBox="1"/>
          <p:nvPr>
            <p:ph type="title"/>
          </p:nvPr>
        </p:nvSpPr>
        <p:spPr>
          <a:xfrm>
            <a:off x="1982810" y="136525"/>
            <a:ext cx="8421688" cy="87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/>
              <a:t>TOURIST ATTRACTIONS </a:t>
            </a:r>
            <a:endParaRPr/>
          </a:p>
        </p:txBody>
      </p:sp>
      <p:sp>
        <p:nvSpPr>
          <p:cNvPr id="265" name="Google Shape;2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2023</a:t>
            </a:r>
            <a:endParaRPr/>
          </a:p>
        </p:txBody>
      </p:sp>
      <p:pic>
        <p:nvPicPr>
          <p:cNvPr id="266" name="Google Shape;2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514" y="1365568"/>
            <a:ext cx="9645444" cy="491612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0">
            <a:hlinkClick r:id="rId4"/>
          </p:cNvPr>
          <p:cNvSpPr txBox="1"/>
          <p:nvPr/>
        </p:nvSpPr>
        <p:spPr>
          <a:xfrm>
            <a:off x="8495071" y="6449961"/>
            <a:ext cx="32138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Best Cities for Workation (simpelaki.github.io)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 txBox="1"/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/>
              <a:t>POLLUTION</a:t>
            </a:r>
            <a:r>
              <a:rPr lang="en-US"/>
              <a:t> </a:t>
            </a:r>
            <a:endParaRPr/>
          </a:p>
        </p:txBody>
      </p:sp>
      <p:sp>
        <p:nvSpPr>
          <p:cNvPr id="273" name="Google Shape;27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2023</a:t>
            </a:r>
            <a:endParaRPr/>
          </a:p>
        </p:txBody>
      </p:sp>
      <p:pic>
        <p:nvPicPr>
          <p:cNvPr id="274" name="Google Shape;2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3025" y="1904206"/>
            <a:ext cx="9482291" cy="42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1">
            <a:hlinkClick r:id="rId4"/>
          </p:cNvPr>
          <p:cNvSpPr txBox="1"/>
          <p:nvPr/>
        </p:nvSpPr>
        <p:spPr>
          <a:xfrm>
            <a:off x="8495071" y="6449961"/>
            <a:ext cx="32138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Best Cities for Workation (simpelaki.github.io)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2023-03-31T19:18:03Z</dcterms:created>
  <dc:creator>simpelosman@gmail.com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